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656" userDrawn="1">
          <p15:clr>
            <a:srgbClr val="A4A3A4"/>
          </p15:clr>
        </p15:guide>
        <p15:guide id="2" pos="2270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1056" userDrawn="1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19848" userDrawn="1">
          <p15:clr>
            <a:srgbClr val="A4A3A4"/>
          </p15:clr>
        </p15:guide>
        <p15:guide id="8" orient="horz" pos="3096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29352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>
        <p:scale>
          <a:sx n="33" d="100"/>
          <a:sy n="33" d="100"/>
        </p:scale>
        <p:origin x="1304" y="840"/>
      </p:cViewPr>
      <p:guideLst>
        <p:guide orient="horz" pos="10656"/>
        <p:guide pos="22704"/>
        <p:guide pos="10416"/>
        <p:guide pos="1056"/>
        <p:guide pos="10957"/>
        <p:guide pos="299"/>
        <p:guide orient="horz" pos="19848"/>
        <p:guide orient="horz" pos="3096"/>
        <p:guide pos="31224"/>
        <p:guide pos="16778"/>
        <p:guide pos="29352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cgordon/ConceptMining/RAD/MetaArcheology/LTER_2008_RAD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3.xml"/><Relationship Id="rId2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6.xml"/><Relationship Id="rId2" Type="http://schemas.microsoft.com/office/2011/relationships/chartColorStyle" Target="colors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effectLst/>
              </a:rPr>
              <a:t>LTER </a:t>
            </a:r>
            <a:r>
              <a:rPr lang="en-US" sz="4000" b="0" i="0" baseline="0" dirty="0" smtClean="0">
                <a:effectLst/>
              </a:rPr>
              <a:t>Identification</a:t>
            </a:r>
            <a:r>
              <a:rPr lang="en-US" sz="4000" b="0" i="0" baseline="0" dirty="0">
                <a:effectLst/>
              </a:rPr>
              <a:t> </a:t>
            </a:r>
            <a:r>
              <a:rPr lang="en-US" sz="4000" dirty="0" smtClean="0"/>
              <a:t>Concept </a:t>
            </a:r>
            <a:r>
              <a:rPr lang="en-US" sz="4000" dirty="0"/>
              <a:t>Completeness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964311604959"/>
          <c:y val="0.0762646615198324"/>
          <c:w val="0.867981328597017"/>
          <c:h val="0.76325309280096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070288"/>
        <c:axId val="1898072064"/>
      </c:lineChart>
      <c:catAx>
        <c:axId val="189807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2064"/>
        <c:crosses val="autoZero"/>
        <c:auto val="1"/>
        <c:lblAlgn val="ctr"/>
        <c:lblOffset val="100"/>
        <c:noMultiLvlLbl val="0"/>
      </c:catAx>
      <c:valAx>
        <c:axId val="189807206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0288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strRef>
          <c:f>recordUnq!$O$15</c:f>
          <c:strCache>
            <c:ptCount val="1"/>
            <c:pt idx="0">
              <c:v>EML Dialect Compared to the LTER_Completeness Recommendation</c:v>
            </c:pt>
          </c:strCache>
        </c:strRef>
      </c:tx>
      <c:layout>
        <c:manualLayout>
          <c:xMode val="edge"/>
          <c:yMode val="edge"/>
          <c:x val="0.210660400315831"/>
          <c:y val="0.0153682054820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23291709198053"/>
          <c:y val="0.0280033954621184"/>
          <c:w val="0.905589397908572"/>
          <c:h val="0.770573503109443"/>
        </c:manualLayout>
      </c:layout>
      <c:lineChart>
        <c:grouping val="standard"/>
        <c:varyColors val="0"/>
        <c:ser>
          <c:idx val="0"/>
          <c:order val="0"/>
          <c:tx>
            <c:strRef>
              <c:f>RecommendationsAnalysis!$B$1</c:f>
              <c:strCache>
                <c:ptCount val="1"/>
                <c:pt idx="0">
                  <c:v>LTER_Completeness</c:v>
                </c:pt>
              </c:strCache>
            </c:strRef>
          </c:tx>
          <c:spPr>
            <a:ln w="152400" cap="rnd" cmpd="sng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5875">
                <a:solidFill>
                  <a:schemeClr val="accent1"/>
                </a:solidFill>
              </a:ln>
              <a:effectLst/>
            </c:spPr>
          </c:marker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[0]!DRyrange1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RecommendationsAnalysis!$C$1</c:f>
              <c:strCache>
                <c:ptCount val="1"/>
                <c:pt idx="0">
                  <c:v>EML</c:v>
                </c:pt>
              </c:strCache>
            </c:strRef>
          </c:tx>
          <c:spPr>
            <a:ln w="152400" cap="rnd">
              <a:solidFill>
                <a:schemeClr val="accent2">
                  <a:alpha val="6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1750">
                <a:solidFill>
                  <a:schemeClr val="accent2">
                    <a:alpha val="0"/>
                  </a:schemeClr>
                </a:solidFill>
              </a:ln>
              <a:effectLst/>
            </c:spPr>
          </c:marker>
          <c:dPt>
            <c:idx val="3"/>
            <c:marker>
              <c:symbol val="circle"/>
              <c:size val="5"/>
              <c:spPr>
                <a:solidFill>
                  <a:schemeClr val="accent2"/>
                </a:solidFill>
                <a:ln w="31750">
                  <a:solidFill>
                    <a:schemeClr val="accent2">
                      <a:alpha val="0"/>
                    </a:schemeClr>
                  </a:solidFill>
                </a:ln>
                <a:effectLst/>
              </c:spPr>
            </c:marker>
            <c:bubble3D val="0"/>
            <c:spPr>
              <a:ln w="152400" cap="rnd">
                <a:solidFill>
                  <a:schemeClr val="accent2">
                    <a:alpha val="75000"/>
                  </a:schemeClr>
                </a:solidFill>
                <a:round/>
              </a:ln>
              <a:effectLst/>
            </c:spPr>
          </c:dPt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[0]!DRyrange2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4322144"/>
        <c:axId val="1731863024"/>
      </c:lineChart>
      <c:catAx>
        <c:axId val="173432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1863024"/>
        <c:crosses val="autoZero"/>
        <c:auto val="1"/>
        <c:lblAlgn val="ctr"/>
        <c:lblOffset val="100"/>
        <c:noMultiLvlLbl val="0"/>
      </c:catAx>
      <c:valAx>
        <c:axId val="17318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>
                    <a:solidFill>
                      <a:schemeClr val="tx1"/>
                    </a:solidFill>
                  </a:rPr>
                  <a:t># Concepts</a:t>
                </a:r>
                <a:endParaRPr lang="en-US" sz="24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322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59396114933884"/>
          <c:y val="0.364670510002915"/>
          <c:w val="0.306553900912586"/>
          <c:h val="0.1320969839832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effectLst/>
              </a:rPr>
              <a:t>LTER Identification</a:t>
            </a:r>
            <a:r>
              <a:rPr lang="en-US" sz="4000" b="0" i="0" u="none" strike="noStrike" baseline="0" dirty="0" smtClean="0"/>
              <a:t> </a:t>
            </a:r>
            <a:r>
              <a:rPr lang="en-US" sz="4000" dirty="0" smtClean="0"/>
              <a:t>Completeness Distribution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124572511926541"/>
          <c:w val="0.916213742134068"/>
          <c:h val="0.73056539578756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818171312"/>
        <c:axId val="1817224592"/>
      </c:barChart>
      <c:catAx>
        <c:axId val="1818171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224592"/>
        <c:crosses val="autoZero"/>
        <c:auto val="1"/>
        <c:lblAlgn val="ctr"/>
        <c:lblOffset val="100"/>
        <c:noMultiLvlLbl val="0"/>
      </c:catAx>
      <c:valAx>
        <c:axId val="1817224592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817131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61167759092042"/>
          <c:y val="0.923253417217661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LTER Collection Heterogeneity</a:t>
            </a:r>
            <a:endParaRPr lang="en-US" sz="4000" dirty="0"/>
          </a:p>
        </c:rich>
      </c:tx>
      <c:layout>
        <c:manualLayout>
          <c:xMode val="edge"/>
          <c:yMode val="edge"/>
          <c:x val="0.33446209420407"/>
          <c:y val="0.07536747315797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0649378576158674"/>
          <c:w val="0.892765198316351"/>
          <c:h val="0.728784614842191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1817560400"/>
        <c:axId val="1817563024"/>
      </c:barChart>
      <c:catAx>
        <c:axId val="181756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3024"/>
        <c:crosses val="autoZero"/>
        <c:auto val="1"/>
        <c:lblAlgn val="ctr"/>
        <c:lblOffset val="100"/>
        <c:noMultiLvlLbl val="0"/>
      </c:catAx>
      <c:valAx>
        <c:axId val="18175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smtClean="0"/>
                  <a:t># Signatures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0233600734582832"/>
              <c:y val="0.1607334417591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effectLst/>
              </a:rPr>
              <a:t>LTER </a:t>
            </a:r>
            <a:r>
              <a:rPr lang="en-US" sz="4000" b="0" i="0" baseline="0" dirty="0">
                <a:effectLst/>
              </a:rPr>
              <a:t>Collection Evolution of LTER Identification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663734740285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251640299239638"/>
                  <c:y val="-0.029219930577558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520080"/>
        <c:axId val="1898515360"/>
      </c:lineChart>
      <c:catAx>
        <c:axId val="18985200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/>
                  <a:t># </a:t>
                </a:r>
                <a:r>
                  <a:rPr lang="en-US" sz="2400" dirty="0" smtClean="0"/>
                  <a:t>Missing Concepts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466539511877272"/>
              <c:y val="0.9772504056157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15360"/>
        <c:crosses val="autoZero"/>
        <c:auto val="1"/>
        <c:lblAlgn val="ctr"/>
        <c:lblOffset val="100"/>
        <c:noMultiLvlLbl val="0"/>
      </c:catAx>
      <c:valAx>
        <c:axId val="1898515360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2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>
                <a:effectLst/>
              </a:rPr>
              <a:t>Theoretical Model of Collection Evolution</a:t>
            </a:r>
            <a:endParaRPr lang="en-US" sz="4000">
              <a:effectLst/>
            </a:endParaRPr>
          </a:p>
        </c:rich>
      </c:tx>
      <c:layout>
        <c:manualLayout>
          <c:xMode val="edge"/>
          <c:yMode val="edge"/>
          <c:x val="0.282016428012685"/>
          <c:y val="0.12753944081888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48125983840249"/>
          <c:y val="0.0248500055836165"/>
          <c:w val="0.859472990323057"/>
          <c:h val="0.879675919671758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0882207937231754"/>
                  <c:y val="0.0032290737460438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422457616602534"/>
                      <c:h val="0.0223387830266866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273.4375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8.544921875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0401443133047"/>
                  <c:y val="-0.041772925228585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4.620552062988281</c:v>
                </c:pt>
                <c:pt idx="5">
                  <c:v>14.7857666015625</c:v>
                </c:pt>
                <c:pt idx="6">
                  <c:v>36.96441650390625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43.83748769760132</c:v>
                </c:pt>
                <c:pt idx="9">
                  <c:v>77.93331146240234</c:v>
                </c:pt>
                <c:pt idx="10">
                  <c:v>846.2718725204467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4241968"/>
        <c:axId val="1814244816"/>
      </c:lineChart>
      <c:catAx>
        <c:axId val="1814241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>
            <c:manualLayout>
              <c:xMode val="edge"/>
              <c:yMode val="edge"/>
              <c:x val="0.444212071905535"/>
              <c:y val="0.95629715465653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4816"/>
        <c:crosses val="autoZero"/>
        <c:auto val="1"/>
        <c:lblAlgn val="ctr"/>
        <c:lblOffset val="100"/>
        <c:noMultiLvlLbl val="0"/>
      </c:catAx>
      <c:valAx>
        <c:axId val="1814244816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0.93032</cdr:y>
    </cdr:from>
    <cdr:to>
      <cdr:x>0.59984</cdr:x>
      <cdr:y>0.96598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25" y="8496213"/>
          <a:ext cx="3317117" cy="3256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b="0" dirty="0"/>
            <a:t>Concepts missing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0.20325</cdr:x>
      <cdr:y>0.34618</cdr:y>
    </cdr:from>
    <cdr:to>
      <cdr:x>0.45449</cdr:x>
      <cdr:y>0.45165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3040694" y="3348490"/>
          <a:ext cx="3758799" cy="1020195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>
              <a:solidFill>
                <a:schemeClr val="tx1"/>
              </a:solidFill>
            </a:rPr>
            <a:t>Collection </a:t>
          </a:r>
          <a:r>
            <a:rPr lang="en-US" sz="2400" baseline="0">
              <a:solidFill>
                <a:schemeClr val="tx1"/>
              </a:solidFill>
            </a:rPr>
            <a:t>Completeness</a:t>
          </a:r>
          <a:endParaRPr lang="en-US" sz="240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1.tiff"/><Relationship Id="rId5" Type="http://schemas.openxmlformats.org/officeDocument/2006/relationships/image" Target="../media/image2.tiff"/><Relationship Id="rId6" Type="http://schemas.openxmlformats.org/officeDocument/2006/relationships/image" Target="../media/image3.png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chart" Target="../charts/chart5.xml"/><Relationship Id="rId11" Type="http://schemas.openxmlformats.org/officeDocument/2006/relationships/chart" Target="../charts/chart6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159183"/>
              </p:ext>
            </p:extLst>
          </p:nvPr>
        </p:nvGraphicFramePr>
        <p:xfrm>
          <a:off x="33748431" y="3913968"/>
          <a:ext cx="16202746" cy="14634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696691" y="528480"/>
            <a:ext cx="418130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</a:t>
            </a:r>
            <a:r>
              <a:rPr lang="en-US" sz="9600" dirty="0" smtClean="0"/>
              <a:t>?  (</a:t>
            </a:r>
            <a:r>
              <a:rPr lang="mr-IN" sz="9600" dirty="0" smtClean="0"/>
              <a:t>IN23C-1785</a:t>
            </a:r>
            <a:r>
              <a:rPr lang="en-US" sz="9600" dirty="0" smtClean="0"/>
              <a:t>)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2456282"/>
            <a:ext cx="31737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3200" dirty="0" smtClean="0"/>
              <a:t>1. The </a:t>
            </a:r>
            <a:r>
              <a:rPr lang="en-US" sz="3200" dirty="0"/>
              <a:t>HDF </a:t>
            </a:r>
            <a:r>
              <a:rPr lang="en-US" sz="3200" dirty="0" smtClean="0"/>
              <a:t>Group, 2. </a:t>
            </a:r>
            <a:r>
              <a:rPr lang="en-US" sz="3200" dirty="0"/>
              <a:t>National Center for Ecological Analysis and </a:t>
            </a:r>
            <a:r>
              <a:rPr lang="en-US" sz="3200" dirty="0" smtClean="0"/>
              <a:t>Synthesis 3. United States Geological Society</a:t>
            </a:r>
            <a:endParaRPr lang="en-US" sz="32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608" y="785850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64" y="456761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22264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913969"/>
            <a:ext cx="16568928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Utilized </a:t>
            </a:r>
            <a:r>
              <a:rPr lang="en-US" sz="4000" dirty="0" smtClean="0"/>
              <a:t>a </a:t>
            </a:r>
            <a:r>
              <a:rPr lang="en-US" sz="4000" dirty="0" smtClean="0"/>
              <a:t>python sampling </a:t>
            </a:r>
            <a:r>
              <a:rPr lang="en-US" sz="4000" dirty="0"/>
              <a:t>tool that leveraged </a:t>
            </a:r>
            <a:r>
              <a:rPr lang="en-US" sz="4000" dirty="0" err="1" smtClean="0"/>
              <a:t>DataONE’s</a:t>
            </a:r>
            <a:r>
              <a:rPr lang="en-US" sz="4000" dirty="0" smtClean="0"/>
              <a:t> </a:t>
            </a:r>
            <a:r>
              <a:rPr lang="en-US" sz="4000" dirty="0"/>
              <a:t>SOLR </a:t>
            </a:r>
            <a:r>
              <a:rPr lang="en-US" sz="4000" dirty="0" smtClean="0"/>
              <a:t>index </a:t>
            </a:r>
            <a:r>
              <a:rPr lang="en-US" sz="4000" dirty="0" smtClean="0"/>
              <a:t>to identify and </a:t>
            </a:r>
            <a:r>
              <a:rPr lang="en-US" sz="4000" dirty="0"/>
              <a:t>create </a:t>
            </a:r>
            <a:r>
              <a:rPr lang="en-US" sz="4000" dirty="0" smtClean="0"/>
              <a:t>XML collections of 250 LTER </a:t>
            </a:r>
            <a:r>
              <a:rPr lang="en-US" sz="4000" dirty="0"/>
              <a:t>metadata records </a:t>
            </a:r>
            <a:r>
              <a:rPr lang="en-US" sz="4000" dirty="0" smtClean="0"/>
              <a:t>from </a:t>
            </a:r>
            <a:r>
              <a:rPr lang="en-US" sz="4000" dirty="0" smtClean="0"/>
              <a:t>each year</a:t>
            </a:r>
            <a:r>
              <a:rPr lang="en-US" sz="4000" dirty="0" smtClean="0"/>
              <a:t> </a:t>
            </a:r>
            <a:r>
              <a:rPr lang="en-US" sz="4000" dirty="0"/>
              <a:t>2005-2016</a:t>
            </a:r>
            <a:r>
              <a:rPr lang="en-US" sz="4000" dirty="0" smtClean="0"/>
              <a:t>.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Used </a:t>
            </a:r>
            <a:r>
              <a:rPr lang="en-US" sz="4000" dirty="0" smtClean="0"/>
              <a:t>XSL rubrics to determine conceptual content </a:t>
            </a:r>
            <a:r>
              <a:rPr lang="en-US" sz="4000" dirty="0" smtClean="0"/>
              <a:t>in</a:t>
            </a:r>
            <a:r>
              <a:rPr lang="en-US" sz="4000" dirty="0" smtClean="0"/>
              <a:t> </a:t>
            </a:r>
            <a:r>
              <a:rPr lang="en-US" sz="4000" dirty="0" smtClean="0"/>
              <a:t>each </a:t>
            </a:r>
            <a:r>
              <a:rPr lang="en-US" sz="4000" dirty="0" smtClean="0"/>
              <a:t>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Analyzed </a:t>
            </a:r>
            <a:r>
              <a:rPr lang="en-US" sz="4000" dirty="0" smtClean="0"/>
              <a:t>results for completeness of 25 </a:t>
            </a:r>
            <a:r>
              <a:rPr lang="en-US" sz="4000" dirty="0" smtClean="0"/>
              <a:t>concepts in </a:t>
            </a:r>
            <a:r>
              <a:rPr lang="en-US" sz="4000" dirty="0" smtClean="0"/>
              <a:t>the Recommendations Analysis Dashboard</a:t>
            </a:r>
            <a:r>
              <a:rPr lang="en-US" sz="4000" baseline="-25000" dirty="0" smtClean="0"/>
              <a:t>1 </a:t>
            </a:r>
            <a:r>
              <a:rPr lang="en-US" sz="4000" dirty="0" smtClean="0"/>
              <a:t>for each years collection.  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</a:t>
            </a:r>
            <a:r>
              <a:rPr lang="en-US" sz="4000" dirty="0" smtClean="0"/>
              <a:t>analyses across time periods </a:t>
            </a:r>
            <a:r>
              <a:rPr lang="en-US" sz="4000" dirty="0" smtClean="0"/>
              <a:t>using collection </a:t>
            </a:r>
            <a:r>
              <a:rPr lang="en-US" sz="4000" dirty="0" smtClean="0"/>
              <a:t>evolution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 analysis </a:t>
            </a:r>
            <a:r>
              <a:rPr lang="en-US" sz="4000" dirty="0" smtClean="0"/>
              <a:t>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heterogeneity of each collection to completeness using signature score groups</a:t>
            </a:r>
            <a:r>
              <a:rPr lang="en-US" sz="4000" baseline="-25000" dirty="0" smtClean="0"/>
              <a:t>1</a:t>
            </a:r>
            <a:r>
              <a:rPr lang="en-US" sz="4000" dirty="0"/>
              <a:t> </a:t>
            </a:r>
            <a:r>
              <a:rPr lang="en-US" sz="4000" dirty="0" smtClean="0"/>
              <a:t>and another view of the distribution of completeness</a:t>
            </a:r>
            <a:endParaRPr lang="en-US" sz="4000" dirty="0" smtClean="0"/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547790" y="21934140"/>
            <a:ext cx="154477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H</a:t>
            </a:r>
            <a:r>
              <a:rPr lang="en-US" sz="4000" dirty="0" smtClean="0"/>
              <a:t>eterogeneity has no clear effect on the completeness of a collection.</a:t>
            </a:r>
            <a:endParaRPr lang="en-US" sz="3600" dirty="0"/>
          </a:p>
        </p:txBody>
      </p:sp>
      <p:sp>
        <p:nvSpPr>
          <p:cNvPr id="19" name="TextBox 18"/>
          <p:cNvSpPr txBox="1"/>
          <p:nvPr/>
        </p:nvSpPr>
        <p:spPr>
          <a:xfrm>
            <a:off x="10290629" y="31965969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</a:t>
            </a:r>
            <a:r>
              <a:rPr lang="en-US" sz="2800" dirty="0" smtClean="0">
                <a:cs typeface="Calibri"/>
              </a:rPr>
              <a:t>description  </a:t>
            </a:r>
            <a:r>
              <a:rPr lang="en-US" sz="2800" dirty="0" smtClean="0"/>
              <a:t>2</a:t>
            </a:r>
            <a:r>
              <a:rPr lang="en-US" sz="2800" dirty="0"/>
              <a:t>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1533402" y="3913969"/>
            <a:ext cx="1497429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Background</a:t>
            </a:r>
          </a:p>
          <a:p>
            <a:r>
              <a:rPr lang="en-US" sz="4000" dirty="0" smtClean="0"/>
              <a:t>The Long </a:t>
            </a:r>
            <a:r>
              <a:rPr lang="en-US" sz="4000" dirty="0"/>
              <a:t>Range Ecological Network </a:t>
            </a:r>
            <a:r>
              <a:rPr lang="en-US" sz="4000" dirty="0" smtClean="0"/>
              <a:t>created the LTER Recommendation for Completeness to help guide the creation of Ecological </a:t>
            </a:r>
            <a:r>
              <a:rPr lang="en-US" sz="4000" dirty="0"/>
              <a:t>Markup Language </a:t>
            </a:r>
            <a:r>
              <a:rPr lang="en-US" sz="4000" dirty="0" smtClean="0"/>
              <a:t>records. </a:t>
            </a:r>
          </a:p>
          <a:p>
            <a:r>
              <a:rPr lang="en-US" sz="4000" dirty="0" smtClean="0"/>
              <a:t>There are </a:t>
            </a:r>
            <a:r>
              <a:rPr lang="en-US" sz="4000" dirty="0"/>
              <a:t>five documentation use cases in the LTER recommendation: Identification, Discovery, Evaluation, Access, and </a:t>
            </a:r>
            <a:r>
              <a:rPr lang="en-US" sz="4000" dirty="0" smtClean="0"/>
              <a:t>Integration. As </a:t>
            </a:r>
            <a:r>
              <a:rPr lang="en-US" sz="4000" dirty="0"/>
              <a:t>shown below, </a:t>
            </a:r>
            <a:r>
              <a:rPr lang="en-US" sz="4000" dirty="0" smtClean="0"/>
              <a:t>EML and LTER have no concept gap. 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graphicFrame>
        <p:nvGraphicFramePr>
          <p:cNvPr id="40" name="Chart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3908439"/>
              </p:ext>
            </p:extLst>
          </p:nvPr>
        </p:nvGraphicFramePr>
        <p:xfrm>
          <a:off x="1533402" y="8541377"/>
          <a:ext cx="14974290" cy="65487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6031459" y="31965969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827418"/>
              </p:ext>
            </p:extLst>
          </p:nvPr>
        </p:nvGraphicFramePr>
        <p:xfrm>
          <a:off x="34611609" y="22737709"/>
          <a:ext cx="15339568" cy="9132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597643"/>
              </p:ext>
            </p:extLst>
          </p:nvPr>
        </p:nvGraphicFramePr>
        <p:xfrm>
          <a:off x="34611609" y="18920872"/>
          <a:ext cx="15085569" cy="2864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8593481"/>
              </p:ext>
            </p:extLst>
          </p:nvPr>
        </p:nvGraphicFramePr>
        <p:xfrm>
          <a:off x="16970875" y="13564670"/>
          <a:ext cx="17090456" cy="1802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932751"/>
              </p:ext>
            </p:extLst>
          </p:nvPr>
        </p:nvGraphicFramePr>
        <p:xfrm>
          <a:off x="1533402" y="19567845"/>
          <a:ext cx="15263804" cy="12149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7358110" y="10887014"/>
            <a:ext cx="154477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  <a:endParaRPr lang="en-US" sz="48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533402" y="14468265"/>
            <a:ext cx="15263804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4000" dirty="0"/>
              <a:t>The LTER Completeness Recommendation includes concepts the LTER community considers important for </a:t>
            </a:r>
            <a:r>
              <a:rPr lang="en-US" sz="4000" dirty="0" smtClean="0"/>
              <a:t>creating </a:t>
            </a:r>
            <a:r>
              <a:rPr lang="en-US" sz="4000" dirty="0"/>
              <a:t>quality </a:t>
            </a:r>
            <a:r>
              <a:rPr lang="en-US" sz="4000" dirty="0" smtClean="0"/>
              <a:t>metadata.</a:t>
            </a:r>
            <a:r>
              <a:rPr lang="en-US" sz="4000" dirty="0"/>
              <a:t> Ideally the completeness of LTER metadata should improve over time. The graph below uses a theoretical model to illustrate how metadata </a:t>
            </a:r>
            <a:r>
              <a:rPr lang="en-US" sz="4000" dirty="0" smtClean="0"/>
              <a:t>can become more complete over </a:t>
            </a:r>
            <a:r>
              <a:rPr lang="en-US" sz="4000" dirty="0"/>
              <a:t>time. This </a:t>
            </a:r>
            <a:r>
              <a:rPr lang="en-US" sz="4000" dirty="0" smtClean="0"/>
              <a:t>model output improves 500 out of 1000 records by one concept each time step. The visualization displays every fourth time step to simulate a </a:t>
            </a:r>
            <a:r>
              <a:rPr lang="en-US" sz="4000" dirty="0"/>
              <a:t>6 month </a:t>
            </a:r>
            <a:r>
              <a:rPr lang="en-US" sz="4000" dirty="0" smtClean="0"/>
              <a:t>period of collection development.</a:t>
            </a:r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1" y="16434692"/>
            <a:ext cx="74477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No </a:t>
            </a:r>
            <a:r>
              <a:rPr lang="en-US" sz="4000" dirty="0"/>
              <a:t>clear </a:t>
            </a:r>
            <a:r>
              <a:rPr lang="en-US" sz="4000" dirty="0" smtClean="0"/>
              <a:t>progression </a:t>
            </a:r>
            <a:r>
              <a:rPr lang="en-US" sz="4000" dirty="0"/>
              <a:t>towards completeness of </a:t>
            </a:r>
            <a:r>
              <a:rPr lang="en-US" sz="4000" dirty="0" smtClean="0"/>
              <a:t>the recommendation </a:t>
            </a:r>
            <a:r>
              <a:rPr lang="en-US" sz="4000" dirty="0"/>
              <a:t>over </a:t>
            </a:r>
            <a:r>
              <a:rPr lang="en-US" sz="4000" dirty="0" smtClean="0"/>
              <a:t>time.  </a:t>
            </a:r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36120584" y="12763749"/>
            <a:ext cx="70767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Complete adherence </a:t>
            </a:r>
            <a:r>
              <a:rPr lang="en-US" sz="4000" dirty="0"/>
              <a:t>to </a:t>
            </a:r>
            <a:r>
              <a:rPr lang="en-US" sz="4000" dirty="0" smtClean="0"/>
              <a:t>EML </a:t>
            </a:r>
            <a:r>
              <a:rPr lang="en-US" sz="4000" dirty="0"/>
              <a:t>schema required </a:t>
            </a:r>
            <a:r>
              <a:rPr lang="en-US" sz="40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120584" y="14141349"/>
            <a:ext cx="74967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Inconsistent adoption of other </a:t>
            </a:r>
            <a:r>
              <a:rPr lang="en-US" sz="4000" dirty="0" smtClean="0"/>
              <a:t>concepts in the recommendation.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16623</TotalTime>
  <Words>378</Words>
  <Application>Microsoft Macintosh PowerPoint</Application>
  <PresentationFormat>Custom</PresentationFormat>
  <Paragraphs>49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351</cp:revision>
  <cp:lastPrinted>2016-12-01T20:30:54Z</cp:lastPrinted>
  <dcterms:created xsi:type="dcterms:W3CDTF">2015-11-23T22:19:17Z</dcterms:created>
  <dcterms:modified xsi:type="dcterms:W3CDTF">2016-12-02T19:55:50Z</dcterms:modified>
</cp:coreProperties>
</file>

<file path=docProps/thumbnail.jpeg>
</file>